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8.svg" ContentType="image/svg+xml"/>
  <Override PartName="/ppt/media/image28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61" r:id="rId3"/>
    <p:sldId id="257" r:id="rId4"/>
    <p:sldId id="269" r:id="rId6"/>
    <p:sldId id="275" r:id="rId7"/>
    <p:sldId id="274" r:id="rId8"/>
  </p:sldIdLst>
  <p:sldSz cx="18288000" cy="10287000"/>
  <p:notesSz cx="6858000" cy="9144000"/>
  <p:embeddedFontLst>
    <p:embeddedFont>
      <p:font typeface="Cambria" panose="02040503050406030204" charset="0"/>
      <p:regular r:id="rId12"/>
      <p:bold r:id="rId13"/>
      <p:italic r:id="rId14"/>
      <p:boldItalic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1" d="100"/>
          <a:sy n="51" d="100"/>
        </p:scale>
        <p:origin x="72" y="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8.fntdata"/><Relationship Id="rId18" Type="http://schemas.openxmlformats.org/officeDocument/2006/relationships/font" Target="fonts/font7.fntdata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GIF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5.png"/><Relationship Id="rId12" Type="http://schemas.openxmlformats.org/officeDocument/2006/relationships/image" Target="../media/image14.jpeg"/><Relationship Id="rId11" Type="http://schemas.openxmlformats.org/officeDocument/2006/relationships/image" Target="../media/image13.jpeg"/><Relationship Id="rId10" Type="http://schemas.openxmlformats.org/officeDocument/2006/relationships/image" Target="../media/image12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GIF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405" y="0"/>
            <a:ext cx="19272250" cy="10339705"/>
          </a:xfrm>
          <a:prstGeom prst="rect">
            <a:avLst/>
          </a:prstGeom>
        </p:spPr>
      </p:pic>
      <p:pic>
        <p:nvPicPr>
          <p:cNvPr id="17" name="Picture 16" descr="downlo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2780" y="2705100"/>
            <a:ext cx="2837815" cy="263588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" name="Text Box 2"/>
          <p:cNvSpPr txBox="1"/>
          <p:nvPr/>
        </p:nvSpPr>
        <p:spPr>
          <a:xfrm>
            <a:off x="2038350" y="932815"/>
            <a:ext cx="14900275" cy="2500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altLang="en-US" sz="5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Vision 2047 </a:t>
            </a:r>
            <a:endParaRPr lang="en-IN" altLang="en-US" sz="5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IN" altLang="en-US" sz="5400" b="1">
                <a:ln w="15875"/>
                <a:solidFill>
                  <a:schemeClr val="bg1"/>
                </a:solidFill>
                <a:effectLst/>
                <a:latin typeface="Cambria" panose="02040503050406030204" charset="0"/>
                <a:cs typeface="Cambria" panose="02040503050406030204" charset="0"/>
              </a:rPr>
              <a:t>In </a:t>
            </a:r>
            <a:r>
              <a:rPr lang="en-IN" altLang="en-US" sz="54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Space Science And Technology</a:t>
            </a:r>
            <a:endParaRPr lang="en-IN" altLang="en-US" sz="54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28690" y="2705100"/>
            <a:ext cx="2759075" cy="2746375"/>
            <a:chOff x="21966" y="3732"/>
            <a:chExt cx="5449" cy="5066"/>
          </a:xfrm>
        </p:grpSpPr>
        <p:sp>
          <p:nvSpPr>
            <p:cNvPr id="10" name="Oval 9"/>
            <p:cNvSpPr/>
            <p:nvPr/>
          </p:nvSpPr>
          <p:spPr>
            <a:xfrm>
              <a:off x="21966" y="3732"/>
              <a:ext cx="5417" cy="5066"/>
            </a:xfrm>
            <a:prstGeom prst="ellipse">
              <a:avLst/>
            </a:prstGeom>
            <a:solidFill>
              <a:schemeClr val="tx1"/>
            </a:solidFill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22254" y="4429"/>
              <a:ext cx="5161" cy="41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IN" altLang="en-US" sz="2700" b="1" u="sng">
                  <a:solidFill>
                    <a:srgbClr val="FFC000"/>
                  </a:solidFill>
                  <a:cs typeface="+mn-lt"/>
                  <a:sym typeface="+mn-ea"/>
                </a:rPr>
                <a:t>TEAM</a:t>
              </a:r>
              <a:br>
                <a:rPr lang="en-IN" altLang="en-US" sz="1200" b="1">
                  <a:solidFill>
                    <a:srgbClr val="FFC000"/>
                  </a:solidFill>
                  <a:cs typeface="+mn-lt"/>
                  <a:sym typeface="+mn-ea"/>
                </a:rPr>
              </a:br>
              <a:r>
                <a:rPr lang="en-IN" altLang="en-US" sz="1200" b="1">
                  <a:solidFill>
                    <a:schemeClr val="accent4"/>
                  </a:solidFill>
                  <a:cs typeface="+mn-lt"/>
                  <a:sym typeface="+mn-ea"/>
                </a:rPr>
                <a:t> </a:t>
              </a:r>
              <a:endParaRPr lang="en-IN" altLang="en-US" sz="2700" b="1">
                <a:solidFill>
                  <a:schemeClr val="accent4"/>
                </a:solidFill>
                <a:cs typeface="+mn-lt"/>
              </a:endParaRPr>
            </a:p>
            <a:p>
              <a:pPr algn="l"/>
              <a:r>
                <a:rPr lang="en-IN" altLang="en-US" sz="270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G. Pavani</a:t>
              </a:r>
              <a:br>
                <a:rPr lang="en-IN" altLang="en-US" sz="270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</a:br>
              <a:r>
                <a:rPr lang="en-IN" altLang="en-US" sz="270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P. Bindu</a:t>
              </a:r>
              <a:br>
                <a:rPr lang="en-IN" altLang="en-US" sz="270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</a:br>
              <a:r>
                <a:rPr lang="en-IN" altLang="en-US" sz="270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  <a:sym typeface="+mn-ea"/>
                </a:rPr>
                <a:t>Ch. Sree Charan</a:t>
              </a:r>
              <a:endParaRPr lang="en-IN" altLang="en-US" sz="27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endParaRPr lang="en-IN" altLang="en-US" sz="27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endParaRPr>
            </a:p>
            <a:p>
              <a:endParaRPr lang="en-US" sz="2700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/>
          <p:cNvSpPr/>
          <p:nvPr/>
        </p:nvSpPr>
        <p:spPr>
          <a:xfrm>
            <a:off x="0" y="-107315"/>
            <a:ext cx="18391505" cy="1039431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4999" b="-150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24821" y="457200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4" name="Group 23"/>
          <p:cNvGrpSpPr/>
          <p:nvPr/>
        </p:nvGrpSpPr>
        <p:grpSpPr>
          <a:xfrm>
            <a:off x="-5375275" y="6537960"/>
            <a:ext cx="4836795" cy="4653915"/>
            <a:chOff x="-1614" y="10173"/>
            <a:chExt cx="7617" cy="7329"/>
          </a:xfrm>
        </p:grpSpPr>
        <p:grpSp>
          <p:nvGrpSpPr>
            <p:cNvPr id="11" name="Group 11"/>
            <p:cNvGrpSpPr/>
            <p:nvPr/>
          </p:nvGrpSpPr>
          <p:grpSpPr>
            <a:xfrm>
              <a:off x="-948" y="10814"/>
              <a:ext cx="6285" cy="6047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242" tIns="50242" rIns="50242" bIns="50242" rtlCol="0" anchor="ctr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-1614" y="10173"/>
              <a:ext cx="7617" cy="7329"/>
            </a:xfrm>
            <a:custGeom>
              <a:avLst/>
              <a:gdLst/>
              <a:ahLst/>
              <a:cxnLst/>
              <a:rect l="l" t="t" r="r" b="b"/>
              <a:pathLst>
                <a:path w="20279006" h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-1068" y="11097"/>
              <a:ext cx="6285" cy="6070"/>
            </a:xfrm>
            <a:custGeom>
              <a:avLst/>
              <a:gdLst/>
              <a:ahLst/>
              <a:cxnLst/>
              <a:rect l="l" t="t" r="r" b="b"/>
              <a:pathLst>
                <a:path w="16732534" h="16795518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92810" y="6362700"/>
            <a:ext cx="945515" cy="41230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590904" y="571500"/>
            <a:ext cx="14719947" cy="8714841"/>
            <a:chOff x="2601" y="780"/>
            <a:chExt cx="26893" cy="14623"/>
          </a:xfrm>
        </p:grpSpPr>
        <p:sp>
          <p:nvSpPr>
            <p:cNvPr id="3" name="Freeform 3"/>
            <p:cNvSpPr/>
            <p:nvPr/>
          </p:nvSpPr>
          <p:spPr>
            <a:xfrm>
              <a:off x="5470" y="10930"/>
              <a:ext cx="988" cy="988"/>
            </a:xfrm>
            <a:custGeom>
              <a:avLst/>
              <a:gdLst/>
              <a:ahLst/>
              <a:cxnLst/>
              <a:rect l="l" t="t" r="r" b="b"/>
              <a:pathLst>
                <a:path w="627613" h="627613">
                  <a:moveTo>
                    <a:pt x="0" y="0"/>
                  </a:moveTo>
                  <a:lnTo>
                    <a:pt x="627614" y="0"/>
                  </a:lnTo>
                  <a:lnTo>
                    <a:pt x="627614" y="627613"/>
                  </a:lnTo>
                  <a:lnTo>
                    <a:pt x="0" y="627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27310" y="11336"/>
              <a:ext cx="552" cy="552"/>
            </a:xfrm>
            <a:custGeom>
              <a:avLst/>
              <a:gdLst/>
              <a:ahLst/>
              <a:cxnLst/>
              <a:rect l="l" t="t" r="r" b="b"/>
              <a:pathLst>
                <a:path w="350770" h="350770">
                  <a:moveTo>
                    <a:pt x="0" y="0"/>
                  </a:moveTo>
                  <a:lnTo>
                    <a:pt x="350770" y="0"/>
                  </a:lnTo>
                  <a:lnTo>
                    <a:pt x="350770" y="350769"/>
                  </a:lnTo>
                  <a:lnTo>
                    <a:pt x="0" y="350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2601" y="7380"/>
              <a:ext cx="6493" cy="1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Arial" panose="020B0604020202020204" pitchFamily="34" charset="0"/>
                <a:buNone/>
              </a:pPr>
              <a:r>
                <a:rPr lang="en-US" sz="400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</a:rPr>
                <a:t>Self-reliance</a:t>
              </a:r>
              <a:endParaRPr lang="en-US" sz="40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3545" y="1980"/>
              <a:ext cx="6507" cy="3375"/>
              <a:chOff x="13545" y="1980"/>
              <a:chExt cx="6507" cy="33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9370" y="4673"/>
                <a:ext cx="683" cy="683"/>
              </a:xfrm>
              <a:custGeom>
                <a:avLst/>
                <a:gdLst/>
                <a:ahLst/>
                <a:cxnLst/>
                <a:rect l="l" t="t" r="r" b="b"/>
                <a:pathLst>
                  <a:path w="433480" h="433480">
                    <a:moveTo>
                      <a:pt x="0" y="0"/>
                    </a:moveTo>
                    <a:lnTo>
                      <a:pt x="433480" y="0"/>
                    </a:lnTo>
                    <a:lnTo>
                      <a:pt x="433480" y="433480"/>
                    </a:lnTo>
                    <a:lnTo>
                      <a:pt x="0" y="43348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25" name="Picture 24" descr="explo"/>
              <p:cNvPicPr>
                <a:picLocks noChangeAspect="1"/>
              </p:cNvPicPr>
              <p:nvPr/>
            </p:nvPicPr>
            <p:blipFill>
              <a:blip r:embed="rId9"/>
              <a:srcRect l="34536" t="23923" r="34536" b="23445"/>
              <a:stretch>
                <a:fillRect/>
              </a:stretch>
            </p:blipFill>
            <p:spPr>
              <a:xfrm>
                <a:off x="13545" y="1980"/>
                <a:ext cx="2039" cy="1869"/>
              </a:xfrm>
              <a:prstGeom prst="ellipse">
                <a:avLst/>
              </a:prstGeom>
            </p:spPr>
          </p:pic>
        </p:grpSp>
        <p:sp>
          <p:nvSpPr>
            <p:cNvPr id="26" name="Text Box 25"/>
            <p:cNvSpPr txBox="1"/>
            <p:nvPr/>
          </p:nvSpPr>
          <p:spPr>
            <a:xfrm>
              <a:off x="9840" y="780"/>
              <a:ext cx="11851" cy="1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</a:rPr>
                <a:t>Interplanetary Exploration</a:t>
              </a:r>
              <a:endParaRPr lang="en-US" sz="40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055" y="6714"/>
              <a:ext cx="21439" cy="2592"/>
              <a:chOff x="8055" y="6714"/>
              <a:chExt cx="21439" cy="2592"/>
            </a:xfrm>
          </p:grpSpPr>
          <p:sp>
            <p:nvSpPr>
              <p:cNvPr id="7" name="Text Box 6"/>
              <p:cNvSpPr txBox="1"/>
              <p:nvPr/>
            </p:nvSpPr>
            <p:spPr>
              <a:xfrm>
                <a:off x="12107" y="6714"/>
                <a:ext cx="5360" cy="25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IN" altLang="en-US" sz="4000">
                    <a:solidFill>
                      <a:schemeClr val="bg1"/>
                    </a:solidFill>
                    <a:latin typeface="Cambria" panose="02040503050406030204" charset="0"/>
                    <a:cs typeface="Cambria" panose="02040503050406030204" charset="0"/>
                  </a:rPr>
                  <a:t>Significance </a:t>
                </a:r>
                <a:endParaRPr lang="en-IN" altLang="en-US" sz="400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  <a:p>
                <a:pPr algn="ctr"/>
                <a:r>
                  <a:rPr lang="en-IN" altLang="en-US" sz="4000">
                    <a:solidFill>
                      <a:schemeClr val="bg1"/>
                    </a:solidFill>
                    <a:latin typeface="Cambria" panose="02040503050406030204" charset="0"/>
                    <a:cs typeface="Cambria" panose="02040503050406030204" charset="0"/>
                  </a:rPr>
                  <a:t>of Vision 2047</a:t>
                </a:r>
                <a:endParaRPr lang="en-IN" altLang="en-US" sz="400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  <p:pic>
            <p:nvPicPr>
              <p:cNvPr id="10" name="Picture 9" descr="Self-reliance"/>
              <p:cNvPicPr>
                <a:picLocks noChangeAspect="1"/>
              </p:cNvPicPr>
              <p:nvPr/>
            </p:nvPicPr>
            <p:blipFill>
              <a:blip r:embed="rId10"/>
              <a:srcRect b="10432"/>
              <a:stretch>
                <a:fillRect/>
              </a:stretch>
            </p:blipFill>
            <p:spPr>
              <a:xfrm>
                <a:off x="8055" y="6835"/>
                <a:ext cx="2112" cy="2022"/>
              </a:xfrm>
              <a:prstGeom prst="ellipse">
                <a:avLst/>
              </a:prstGeom>
            </p:spPr>
          </p:pic>
          <p:pic>
            <p:nvPicPr>
              <p:cNvPr id="29" name="Picture 28" descr="Globe"/>
              <p:cNvPicPr>
                <a:picLocks noChangeAspect="1"/>
              </p:cNvPicPr>
              <p:nvPr/>
            </p:nvPicPr>
            <p:blipFill>
              <a:blip r:embed="rId11"/>
              <a:srcRect l="17585" t="17779" r="17751" b="24440"/>
              <a:stretch>
                <a:fillRect/>
              </a:stretch>
            </p:blipFill>
            <p:spPr>
              <a:xfrm>
                <a:off x="18600" y="6900"/>
                <a:ext cx="1942" cy="1873"/>
              </a:xfrm>
              <a:prstGeom prst="ellipse">
                <a:avLst/>
              </a:prstGeom>
            </p:spPr>
          </p:pic>
          <p:sp>
            <p:nvSpPr>
              <p:cNvPr id="30" name="Text Box 29"/>
              <p:cNvSpPr txBox="1"/>
              <p:nvPr/>
            </p:nvSpPr>
            <p:spPr>
              <a:xfrm>
                <a:off x="20617" y="7380"/>
                <a:ext cx="8877" cy="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>
                    <a:solidFill>
                      <a:schemeClr val="bg1"/>
                    </a:solidFill>
                    <a:latin typeface="Cambria" panose="02040503050406030204" charset="0"/>
                    <a:cs typeface="Cambria" panose="02040503050406030204" charset="0"/>
                  </a:rPr>
                  <a:t>Global leadership</a:t>
                </a:r>
                <a:endParaRPr lang="en-US" sz="400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</a:endParaRPr>
              </a:p>
            </p:txBody>
          </p:sp>
        </p:grpSp>
        <p:pic>
          <p:nvPicPr>
            <p:cNvPr id="33" name="Picture 32" descr="Commercialization"/>
            <p:cNvPicPr>
              <a:picLocks noChangeAspect="1"/>
            </p:cNvPicPr>
            <p:nvPr/>
          </p:nvPicPr>
          <p:blipFill>
            <a:blip r:embed="rId12"/>
            <a:srcRect l="13407" t="12963" r="17253" b="17407"/>
            <a:stretch>
              <a:fillRect/>
            </a:stretch>
          </p:blipFill>
          <p:spPr>
            <a:xfrm rot="10800000" flipV="1">
              <a:off x="13680" y="12280"/>
              <a:ext cx="1904" cy="1913"/>
            </a:xfrm>
            <a:prstGeom prst="ellipse">
              <a:avLst/>
            </a:prstGeom>
          </p:spPr>
        </p:pic>
        <p:sp>
          <p:nvSpPr>
            <p:cNvPr id="34" name="Text Box 33"/>
            <p:cNvSpPr txBox="1"/>
            <p:nvPr/>
          </p:nvSpPr>
          <p:spPr>
            <a:xfrm>
              <a:off x="11215" y="14217"/>
              <a:ext cx="8035" cy="1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</a:rPr>
                <a:t>National Security</a:t>
              </a:r>
              <a:endParaRPr lang="en-US" sz="40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  <p:sp>
          <p:nvSpPr>
            <p:cNvPr id="19" name="Diamond 18"/>
            <p:cNvSpPr/>
            <p:nvPr/>
          </p:nvSpPr>
          <p:spPr>
            <a:xfrm>
              <a:off x="10462" y="4255"/>
              <a:ext cx="7808" cy="7646"/>
            </a:xfrm>
            <a:prstGeom prst="diamond">
              <a:avLst/>
            </a:prstGeom>
            <a:ln>
              <a:solidFill>
                <a:schemeClr val="bg1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3"/>
          <p:cNvSpPr/>
          <p:nvPr/>
        </p:nvSpPr>
        <p:spPr>
          <a:xfrm flipH="1">
            <a:off x="19794151" y="448994"/>
            <a:ext cx="3925812" cy="3935651"/>
          </a:xfrm>
          <a:custGeom>
            <a:avLst/>
            <a:gdLst/>
            <a:ahLst/>
            <a:cxnLst/>
            <a:rect l="l" t="t" r="r" b="b"/>
            <a:pathLst>
              <a:path w="3925812" h="3935651">
                <a:moveTo>
                  <a:pt x="3925812" y="0"/>
                </a:moveTo>
                <a:lnTo>
                  <a:pt x="0" y="0"/>
                </a:lnTo>
                <a:lnTo>
                  <a:pt x="0" y="3935651"/>
                </a:lnTo>
                <a:lnTo>
                  <a:pt x="3925812" y="3935651"/>
                </a:lnTo>
                <a:lnTo>
                  <a:pt x="3925812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25  E" pathEditMode="relative" ptsTypes="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ear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315" y="0"/>
            <a:ext cx="18503900" cy="103308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62400" y="1257300"/>
            <a:ext cx="7480935" cy="66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2800" i="1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There are some of the best milestones of isro</a:t>
            </a:r>
            <a:endParaRPr lang="en-US" sz="2800" i="1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2" name="Freeform 16"/>
          <p:cNvSpPr/>
          <p:nvPr/>
        </p:nvSpPr>
        <p:spPr>
          <a:xfrm rot="356935">
            <a:off x="9703435" y="3734435"/>
            <a:ext cx="1341120" cy="2552065"/>
          </a:xfrm>
          <a:custGeom>
            <a:avLst/>
            <a:gdLst/>
            <a:ahLst/>
            <a:cxnLst/>
            <a:rect l="l" t="t" r="r" b="b"/>
            <a:pathLst>
              <a:path w="1389457" h="2729291">
                <a:moveTo>
                  <a:pt x="0" y="0"/>
                </a:moveTo>
                <a:lnTo>
                  <a:pt x="1389457" y="0"/>
                </a:lnTo>
                <a:lnTo>
                  <a:pt x="1389457" y="2729290"/>
                </a:lnTo>
                <a:lnTo>
                  <a:pt x="0" y="2729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-3962400" y="3743325"/>
            <a:ext cx="14471650" cy="2712720"/>
            <a:chOff x="1992" y="5700"/>
            <a:chExt cx="26117" cy="5582"/>
          </a:xfrm>
        </p:grpSpPr>
        <p:grpSp>
          <p:nvGrpSpPr>
            <p:cNvPr id="28" name="Group 27"/>
            <p:cNvGrpSpPr/>
            <p:nvPr/>
          </p:nvGrpSpPr>
          <p:grpSpPr>
            <a:xfrm>
              <a:off x="2305" y="5768"/>
              <a:ext cx="25804" cy="5514"/>
              <a:chOff x="1171" y="8648"/>
              <a:chExt cx="25804" cy="551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74" y="8648"/>
                <a:ext cx="25801" cy="1514"/>
                <a:chOff x="1174" y="8648"/>
                <a:chExt cx="25801" cy="1514"/>
              </a:xfrm>
            </p:grpSpPr>
            <p:sp>
              <p:nvSpPr>
                <p:cNvPr id="6" name="AutoShape 5"/>
                <p:cNvSpPr/>
                <p:nvPr/>
              </p:nvSpPr>
              <p:spPr>
                <a:xfrm>
                  <a:off x="1174" y="8894"/>
                  <a:ext cx="24626" cy="124"/>
                </a:xfrm>
                <a:prstGeom prst="line">
                  <a:avLst/>
                </a:prstGeom>
                <a:ln w="38100" cap="rnd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" name="Freeform 13"/>
                <p:cNvSpPr/>
                <p:nvPr/>
              </p:nvSpPr>
              <p:spPr>
                <a:xfrm rot="5400000">
                  <a:off x="26091" y="8416"/>
                  <a:ext cx="593" cy="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609411">
                      <a:moveTo>
                        <a:pt x="406400" y="0"/>
                      </a:moveTo>
                      <a:lnTo>
                        <a:pt x="812800" y="1609411"/>
                      </a:lnTo>
                      <a:lnTo>
                        <a:pt x="0" y="1609411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" name="Freeform 7"/>
                <p:cNvSpPr/>
                <p:nvPr/>
              </p:nvSpPr>
              <p:spPr>
                <a:xfrm>
                  <a:off x="3306" y="8648"/>
                  <a:ext cx="510" cy="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>
                  <a:off x="22560" y="8648"/>
                  <a:ext cx="510" cy="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9" name="Freeform 7"/>
                <p:cNvSpPr/>
                <p:nvPr/>
              </p:nvSpPr>
              <p:spPr>
                <a:xfrm>
                  <a:off x="15786" y="8700"/>
                  <a:ext cx="510" cy="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" name="Freeform 7"/>
                <p:cNvSpPr/>
                <p:nvPr/>
              </p:nvSpPr>
              <p:spPr>
                <a:xfrm>
                  <a:off x="9306" y="8700"/>
                  <a:ext cx="510" cy="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" name="Text Box 11"/>
                <p:cNvSpPr txBox="1"/>
                <p:nvPr/>
              </p:nvSpPr>
              <p:spPr>
                <a:xfrm>
                  <a:off x="6786" y="9088"/>
                  <a:ext cx="6722" cy="10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>
                      <a:solidFill>
                        <a:srgbClr val="FFFFFF"/>
                      </a:solidFill>
                      <a:latin typeface="Cambria" panose="02040503050406030204" charset="0"/>
                      <a:cs typeface="Cambria" panose="02040503050406030204" charset="0"/>
                      <a:sym typeface="+mn-ea"/>
                    </a:rPr>
                    <a:t>  2</a:t>
                  </a:r>
                  <a:r>
                    <a:rPr lang="en-IN" altLang="en-US" sz="2800">
                      <a:solidFill>
                        <a:srgbClr val="FFFFFF"/>
                      </a:solidFill>
                      <a:latin typeface="Cambria" panose="02040503050406030204" charset="0"/>
                      <a:cs typeface="Cambria" panose="02040503050406030204" charset="0"/>
                      <a:sym typeface="+mn-ea"/>
                    </a:rPr>
                    <a:t> - </a:t>
                  </a:r>
                  <a:r>
                    <a:rPr lang="en-US" sz="2800">
                      <a:solidFill>
                        <a:srgbClr val="FFFFFF"/>
                      </a:solidFill>
                      <a:latin typeface="Cambria" panose="02040503050406030204" charset="0"/>
                      <a:cs typeface="Cambria" panose="02040503050406030204" charset="0"/>
                      <a:sym typeface="+mn-ea"/>
                    </a:rPr>
                    <a:t>GSAT-1 Launch     </a:t>
                  </a:r>
                  <a:endParaRPr lang="en-US" sz="2800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14" name="Text Box 13"/>
                <p:cNvSpPr txBox="1"/>
                <p:nvPr/>
              </p:nvSpPr>
              <p:spPr>
                <a:xfrm>
                  <a:off x="13829" y="9090"/>
                  <a:ext cx="4677" cy="5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2800">
                      <a:solidFill>
                        <a:srgbClr val="FFFFFF"/>
                      </a:solidFill>
                      <a:latin typeface="Cambria" panose="02040503050406030204" charset="0"/>
                      <a:cs typeface="Cambria" panose="02040503050406030204" charset="0"/>
                      <a:sym typeface="+mn-ea"/>
                    </a:rPr>
                    <a:t>3</a:t>
                  </a:r>
                  <a:r>
                    <a:rPr lang="en-IN" altLang="en-US" sz="2800">
                      <a:solidFill>
                        <a:srgbClr val="FFFFFF"/>
                      </a:solidFill>
                      <a:latin typeface="Cambria" panose="02040503050406030204" charset="0"/>
                      <a:cs typeface="Cambria" panose="02040503050406030204" charset="0"/>
                      <a:sym typeface="+mn-ea"/>
                    </a:rPr>
                    <a:t> - </a:t>
                  </a:r>
                  <a:r>
                    <a:rPr lang="en-US" sz="2800">
                      <a:solidFill>
                        <a:srgbClr val="FFFFFF"/>
                      </a:solidFill>
                      <a:latin typeface="Cambria" panose="02040503050406030204" charset="0"/>
                      <a:cs typeface="Cambria" panose="02040503050406030204" charset="0"/>
                      <a:sym typeface="+mn-ea"/>
                    </a:rPr>
                    <a:t>Mangalyaan </a:t>
                  </a:r>
                  <a:endParaRPr lang="en-US" sz="2800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15" name="Text Box 14"/>
                <p:cNvSpPr txBox="1"/>
                <p:nvPr/>
              </p:nvSpPr>
              <p:spPr>
                <a:xfrm>
                  <a:off x="20135" y="9092"/>
                  <a:ext cx="5344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2800">
                      <a:solidFill>
                        <a:srgbClr val="FFFFFF"/>
                      </a:solidFill>
                      <a:latin typeface="Cambria" panose="02040503050406030204" charset="0"/>
                      <a:cs typeface="Cambria" panose="02040503050406030204" charset="0"/>
                      <a:sym typeface="+mn-ea"/>
                    </a:rPr>
                    <a:t>4)Chandrayaan-3</a:t>
                  </a:r>
                  <a:endParaRPr lang="en-US" sz="2800">
                    <a:solidFill>
                      <a:srgbClr val="FFFFFF"/>
                    </a:solidFill>
                    <a:latin typeface="Cambria" panose="02040503050406030204" charset="0"/>
                    <a:cs typeface="Cambria" panose="02040503050406030204" charset="0"/>
                  </a:endParaRPr>
                </a:p>
                <a:p>
                  <a:endParaRPr lang="en-US" sz="2800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  <p:sp>
              <p:nvSpPr>
                <p:cNvPr id="11" name="Text Box 10"/>
                <p:cNvSpPr txBox="1"/>
                <p:nvPr/>
              </p:nvSpPr>
              <p:spPr>
                <a:xfrm>
                  <a:off x="1368" y="8939"/>
                  <a:ext cx="5671" cy="1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2800">
                      <a:solidFill>
                        <a:srgbClr val="FFFFFF"/>
                      </a:solidFill>
                      <a:latin typeface="Cambria" panose="02040503050406030204" charset="0"/>
                      <a:cs typeface="Cambria" panose="02040503050406030204" charset="0"/>
                      <a:sym typeface="+mn-ea"/>
                    </a:rPr>
                    <a:t>1-Aaryabatta</a:t>
                  </a:r>
                  <a:endParaRPr lang="en-US" sz="2800">
                    <a:latin typeface="Cambria" panose="02040503050406030204" charset="0"/>
                    <a:cs typeface="Cambria" panose="02040503050406030204" charset="0"/>
                  </a:endParaRPr>
                </a:p>
              </p:txBody>
            </p:sp>
          </p:grpSp>
          <p:pic>
            <p:nvPicPr>
              <p:cNvPr id="19" name="Picture 18" descr="Mangalyaan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72" y="10394"/>
                <a:ext cx="4535" cy="3396"/>
              </a:xfrm>
              <a:prstGeom prst="rect">
                <a:avLst/>
              </a:prstGeom>
            </p:spPr>
          </p:pic>
          <p:pic>
            <p:nvPicPr>
              <p:cNvPr id="21" name="Picture 20" descr="WhatsApp Image 2023-10-04 at 8.37.09 PM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83" y="10602"/>
                <a:ext cx="4538" cy="3174"/>
              </a:xfrm>
              <a:prstGeom prst="rect">
                <a:avLst/>
              </a:prstGeom>
            </p:spPr>
          </p:pic>
          <p:pic>
            <p:nvPicPr>
              <p:cNvPr id="22" name="Picture 21" descr="WhatsApp Image 2023-10-04 at 8.28.36 PM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8" y="10452"/>
                <a:ext cx="5003" cy="3437"/>
              </a:xfrm>
              <a:prstGeom prst="rect">
                <a:avLst/>
              </a:prstGeom>
            </p:spPr>
          </p:pic>
          <p:pic>
            <p:nvPicPr>
              <p:cNvPr id="20" name="Picture 19" descr="Aditya_on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5" y="10620"/>
                <a:ext cx="3761" cy="2961"/>
              </a:xfrm>
              <a:prstGeom prst="rect">
                <a:avLst/>
              </a:prstGeom>
            </p:spPr>
          </p:pic>
          <p:sp>
            <p:nvSpPr>
              <p:cNvPr id="24" name="Flowchart: Process 23"/>
              <p:cNvSpPr/>
              <p:nvPr/>
            </p:nvSpPr>
            <p:spPr>
              <a:xfrm>
                <a:off x="1171" y="10046"/>
                <a:ext cx="4580" cy="4075"/>
              </a:xfrm>
              <a:prstGeom prst="flowChartProcess">
                <a:avLst/>
              </a:prstGeom>
              <a:noFill/>
              <a:ln>
                <a:solidFill>
                  <a:schemeClr val="accent1"/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7030A0"/>
                    </a:solidFill>
                  </a14:hiddenFill>
                </a:ext>
              </a:ex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s 24"/>
              <p:cNvSpPr/>
              <p:nvPr/>
            </p:nvSpPr>
            <p:spPr>
              <a:xfrm>
                <a:off x="6623" y="10133"/>
                <a:ext cx="5400" cy="402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s 25"/>
              <p:cNvSpPr/>
              <p:nvPr/>
            </p:nvSpPr>
            <p:spPr>
              <a:xfrm>
                <a:off x="13008" y="10115"/>
                <a:ext cx="5373" cy="404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s 26"/>
              <p:cNvSpPr/>
              <p:nvPr/>
            </p:nvSpPr>
            <p:spPr>
              <a:xfrm>
                <a:off x="19725" y="10114"/>
                <a:ext cx="5381" cy="404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Freeform 7"/>
            <p:cNvSpPr/>
            <p:nvPr/>
          </p:nvSpPr>
          <p:spPr>
            <a:xfrm>
              <a:off x="1992" y="5700"/>
              <a:ext cx="510" cy="51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3962400" y="571500"/>
            <a:ext cx="5854065" cy="1440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400" b="1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ISRO'S Milestones</a:t>
            </a:r>
            <a:endParaRPr lang="en-US" sz="4400" b="1">
              <a:solidFill>
                <a:srgbClr val="FFFFFF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en-US" sz="4400" b="1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8" name="Picture 37" descr="animated-satellite-image-00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2200" y="184150"/>
            <a:ext cx="4252595" cy="3189605"/>
          </a:xfrm>
          <a:prstGeom prst="rect">
            <a:avLst/>
          </a:prstGeom>
        </p:spPr>
      </p:pic>
      <p:sp>
        <p:nvSpPr>
          <p:cNvPr id="40" name="Freeform 17"/>
          <p:cNvSpPr/>
          <p:nvPr/>
        </p:nvSpPr>
        <p:spPr>
          <a:xfrm>
            <a:off x="381000" y="419100"/>
            <a:ext cx="2609215" cy="2622550"/>
          </a:xfrm>
          <a:custGeom>
            <a:avLst/>
            <a:gdLst/>
            <a:ahLst/>
            <a:cxnLst/>
            <a:rect l="l" t="t" r="r" b="b"/>
            <a:pathLst>
              <a:path w="2729048" h="2656808">
                <a:moveTo>
                  <a:pt x="0" y="0"/>
                </a:moveTo>
                <a:lnTo>
                  <a:pt x="2729048" y="0"/>
                </a:lnTo>
                <a:lnTo>
                  <a:pt x="2729048" y="2656809"/>
                </a:lnTo>
                <a:lnTo>
                  <a:pt x="0" y="26568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831538" y="1315962"/>
            <a:ext cx="15770662" cy="7323167"/>
            <a:chOff x="1052" y="1497"/>
            <a:chExt cx="29081" cy="12109"/>
          </a:xfrm>
        </p:grpSpPr>
        <p:grpSp>
          <p:nvGrpSpPr>
            <p:cNvPr id="5" name="Group 2"/>
            <p:cNvGrpSpPr/>
            <p:nvPr/>
          </p:nvGrpSpPr>
          <p:grpSpPr>
            <a:xfrm>
              <a:off x="10887" y="3106"/>
              <a:ext cx="1460" cy="1458"/>
              <a:chOff x="0" y="0"/>
              <a:chExt cx="1235724" cy="1234179"/>
            </a:xfrm>
          </p:grpSpPr>
          <p:sp>
            <p:nvSpPr>
              <p:cNvPr id="6" name="Freeform 3"/>
              <p:cNvSpPr/>
              <p:nvPr/>
            </p:nvSpPr>
            <p:spPr>
              <a:xfrm>
                <a:off x="0" y="0"/>
                <a:ext cx="1235724" cy="1234179"/>
              </a:xfrm>
              <a:custGeom>
                <a:avLst/>
                <a:gdLst/>
                <a:ahLst/>
                <a:cxnLst/>
                <a:rect l="l" t="t" r="r" b="b"/>
                <a:pathLst>
                  <a:path w="1235724" h="1234179">
                    <a:moveTo>
                      <a:pt x="0" y="0"/>
                    </a:moveTo>
                    <a:lnTo>
                      <a:pt x="1235724" y="0"/>
                    </a:lnTo>
                    <a:lnTo>
                      <a:pt x="1235724" y="1234179"/>
                    </a:lnTo>
                    <a:lnTo>
                      <a:pt x="0" y="12341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7" name="Group 4"/>
              <p:cNvGrpSpPr/>
              <p:nvPr/>
            </p:nvGrpSpPr>
            <p:grpSpPr>
              <a:xfrm>
                <a:off x="280655" y="279882"/>
                <a:ext cx="674415" cy="674415"/>
                <a:chOff x="0" y="0"/>
                <a:chExt cx="6350000" cy="6350000"/>
              </a:xfrm>
            </p:grpSpPr>
            <p:sp>
              <p:nvSpPr>
                <p:cNvPr id="8" name="Freeform 5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A44DF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9" name="Group 6"/>
            <p:cNvGrpSpPr/>
            <p:nvPr/>
          </p:nvGrpSpPr>
          <p:grpSpPr>
            <a:xfrm>
              <a:off x="8539" y="7357"/>
              <a:ext cx="1460" cy="1458"/>
              <a:chOff x="0" y="0"/>
              <a:chExt cx="1235724" cy="1234179"/>
            </a:xfrm>
          </p:grpSpPr>
          <p:sp>
            <p:nvSpPr>
              <p:cNvPr id="10" name="Freeform 7"/>
              <p:cNvSpPr/>
              <p:nvPr/>
            </p:nvSpPr>
            <p:spPr>
              <a:xfrm>
                <a:off x="0" y="0"/>
                <a:ext cx="1235724" cy="1234179"/>
              </a:xfrm>
              <a:custGeom>
                <a:avLst/>
                <a:gdLst/>
                <a:ahLst/>
                <a:cxnLst/>
                <a:rect l="l" t="t" r="r" b="b"/>
                <a:pathLst>
                  <a:path w="1235724" h="1234179">
                    <a:moveTo>
                      <a:pt x="0" y="0"/>
                    </a:moveTo>
                    <a:lnTo>
                      <a:pt x="1235724" y="0"/>
                    </a:lnTo>
                    <a:lnTo>
                      <a:pt x="1235724" y="1234179"/>
                    </a:lnTo>
                    <a:lnTo>
                      <a:pt x="0" y="12341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1" name="Group 8"/>
              <p:cNvGrpSpPr/>
              <p:nvPr/>
            </p:nvGrpSpPr>
            <p:grpSpPr>
              <a:xfrm>
                <a:off x="280655" y="279882"/>
                <a:ext cx="674415" cy="674415"/>
                <a:chOff x="0" y="0"/>
                <a:chExt cx="6350000" cy="6350000"/>
              </a:xfrm>
            </p:grpSpPr>
            <p:sp>
              <p:nvSpPr>
                <p:cNvPr id="12" name="Freeform 9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A44DF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" name="Group 10"/>
            <p:cNvGrpSpPr/>
            <p:nvPr/>
          </p:nvGrpSpPr>
          <p:grpSpPr>
            <a:xfrm>
              <a:off x="10887" y="11788"/>
              <a:ext cx="1460" cy="1458"/>
              <a:chOff x="0" y="0"/>
              <a:chExt cx="1235724" cy="1234179"/>
            </a:xfrm>
          </p:grpSpPr>
          <p:sp>
            <p:nvSpPr>
              <p:cNvPr id="14" name="Freeform 11"/>
              <p:cNvSpPr/>
              <p:nvPr/>
            </p:nvSpPr>
            <p:spPr>
              <a:xfrm>
                <a:off x="0" y="0"/>
                <a:ext cx="1235724" cy="1234179"/>
              </a:xfrm>
              <a:custGeom>
                <a:avLst/>
                <a:gdLst/>
                <a:ahLst/>
                <a:cxnLst/>
                <a:rect l="l" t="t" r="r" b="b"/>
                <a:pathLst>
                  <a:path w="1235724" h="1234179">
                    <a:moveTo>
                      <a:pt x="0" y="0"/>
                    </a:moveTo>
                    <a:lnTo>
                      <a:pt x="1235724" y="0"/>
                    </a:lnTo>
                    <a:lnTo>
                      <a:pt x="1235724" y="1234179"/>
                    </a:lnTo>
                    <a:lnTo>
                      <a:pt x="0" y="12341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5" name="Group 12"/>
              <p:cNvGrpSpPr/>
              <p:nvPr/>
            </p:nvGrpSpPr>
            <p:grpSpPr>
              <a:xfrm>
                <a:off x="280655" y="279882"/>
                <a:ext cx="674415" cy="674415"/>
                <a:chOff x="0" y="0"/>
                <a:chExt cx="6350000" cy="6350000"/>
              </a:xfrm>
            </p:grpSpPr>
            <p:sp>
              <p:nvSpPr>
                <p:cNvPr id="16" name="Freeform 13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A44DF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17" name="Group 14"/>
            <p:cNvGrpSpPr/>
            <p:nvPr/>
          </p:nvGrpSpPr>
          <p:grpSpPr>
            <a:xfrm>
              <a:off x="18774" y="7371"/>
              <a:ext cx="1460" cy="1458"/>
              <a:chOff x="0" y="0"/>
              <a:chExt cx="1235724" cy="1234179"/>
            </a:xfrm>
          </p:grpSpPr>
          <p:sp>
            <p:nvSpPr>
              <p:cNvPr id="18" name="Freeform 15"/>
              <p:cNvSpPr/>
              <p:nvPr/>
            </p:nvSpPr>
            <p:spPr>
              <a:xfrm>
                <a:off x="0" y="0"/>
                <a:ext cx="1235724" cy="1234179"/>
              </a:xfrm>
              <a:custGeom>
                <a:avLst/>
                <a:gdLst/>
                <a:ahLst/>
                <a:cxnLst/>
                <a:rect l="l" t="t" r="r" b="b"/>
                <a:pathLst>
                  <a:path w="1235724" h="1234179">
                    <a:moveTo>
                      <a:pt x="0" y="0"/>
                    </a:moveTo>
                    <a:lnTo>
                      <a:pt x="1235724" y="0"/>
                    </a:lnTo>
                    <a:lnTo>
                      <a:pt x="1235724" y="1234179"/>
                    </a:lnTo>
                    <a:lnTo>
                      <a:pt x="0" y="12341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19" name="Group 16"/>
              <p:cNvGrpSpPr/>
              <p:nvPr/>
            </p:nvGrpSpPr>
            <p:grpSpPr>
              <a:xfrm>
                <a:off x="280655" y="279882"/>
                <a:ext cx="674415" cy="674415"/>
                <a:chOff x="0" y="0"/>
                <a:chExt cx="6350000" cy="6350000"/>
              </a:xfrm>
            </p:grpSpPr>
            <p:sp>
              <p:nvSpPr>
                <p:cNvPr id="20" name="Freeform 17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A44DF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21" name="Group 18"/>
            <p:cNvGrpSpPr/>
            <p:nvPr/>
          </p:nvGrpSpPr>
          <p:grpSpPr>
            <a:xfrm>
              <a:off x="16454" y="3120"/>
              <a:ext cx="1460" cy="1458"/>
              <a:chOff x="0" y="0"/>
              <a:chExt cx="1235724" cy="1234179"/>
            </a:xfrm>
          </p:grpSpPr>
          <p:sp>
            <p:nvSpPr>
              <p:cNvPr id="22" name="Freeform 19"/>
              <p:cNvSpPr/>
              <p:nvPr/>
            </p:nvSpPr>
            <p:spPr>
              <a:xfrm>
                <a:off x="0" y="0"/>
                <a:ext cx="1235724" cy="1234179"/>
              </a:xfrm>
              <a:custGeom>
                <a:avLst/>
                <a:gdLst/>
                <a:ahLst/>
                <a:cxnLst/>
                <a:rect l="l" t="t" r="r" b="b"/>
                <a:pathLst>
                  <a:path w="1235724" h="1234179">
                    <a:moveTo>
                      <a:pt x="0" y="0"/>
                    </a:moveTo>
                    <a:lnTo>
                      <a:pt x="1235724" y="0"/>
                    </a:lnTo>
                    <a:lnTo>
                      <a:pt x="1235724" y="1234179"/>
                    </a:lnTo>
                    <a:lnTo>
                      <a:pt x="0" y="12341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23" name="Group 20"/>
              <p:cNvGrpSpPr/>
              <p:nvPr/>
            </p:nvGrpSpPr>
            <p:grpSpPr>
              <a:xfrm>
                <a:off x="280655" y="279882"/>
                <a:ext cx="674415" cy="674415"/>
                <a:chOff x="0" y="0"/>
                <a:chExt cx="6350000" cy="6350000"/>
              </a:xfrm>
            </p:grpSpPr>
            <p:sp>
              <p:nvSpPr>
                <p:cNvPr id="24" name="Freeform 21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A44DF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" name="Group 22"/>
            <p:cNvGrpSpPr/>
            <p:nvPr/>
          </p:nvGrpSpPr>
          <p:grpSpPr>
            <a:xfrm>
              <a:off x="16454" y="11788"/>
              <a:ext cx="1460" cy="1458"/>
              <a:chOff x="0" y="0"/>
              <a:chExt cx="1235724" cy="1234179"/>
            </a:xfrm>
          </p:grpSpPr>
          <p:sp>
            <p:nvSpPr>
              <p:cNvPr id="26" name="Freeform 23"/>
              <p:cNvSpPr/>
              <p:nvPr/>
            </p:nvSpPr>
            <p:spPr>
              <a:xfrm>
                <a:off x="0" y="0"/>
                <a:ext cx="1235724" cy="1234179"/>
              </a:xfrm>
              <a:custGeom>
                <a:avLst/>
                <a:gdLst/>
                <a:ahLst/>
                <a:cxnLst/>
                <a:rect l="l" t="t" r="r" b="b"/>
                <a:pathLst>
                  <a:path w="1235724" h="1234179">
                    <a:moveTo>
                      <a:pt x="0" y="0"/>
                    </a:moveTo>
                    <a:lnTo>
                      <a:pt x="1235724" y="0"/>
                    </a:lnTo>
                    <a:lnTo>
                      <a:pt x="1235724" y="1234179"/>
                    </a:lnTo>
                    <a:lnTo>
                      <a:pt x="0" y="12341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27" name="Group 24"/>
              <p:cNvGrpSpPr/>
              <p:nvPr/>
            </p:nvGrpSpPr>
            <p:grpSpPr>
              <a:xfrm>
                <a:off x="280655" y="279882"/>
                <a:ext cx="674415" cy="674415"/>
                <a:chOff x="0" y="0"/>
                <a:chExt cx="6350000" cy="6350000"/>
              </a:xfrm>
            </p:grpSpPr>
            <p:sp>
              <p:nvSpPr>
                <p:cNvPr id="28" name="Freeform 25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A44DF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sp>
          <p:nvSpPr>
            <p:cNvPr id="29" name="Freeform 26"/>
            <p:cNvSpPr/>
            <p:nvPr/>
          </p:nvSpPr>
          <p:spPr>
            <a:xfrm flipV="1">
              <a:off x="8274" y="3106"/>
              <a:ext cx="3342" cy="743"/>
            </a:xfrm>
            <a:custGeom>
              <a:avLst/>
              <a:gdLst/>
              <a:ahLst/>
              <a:cxnLst/>
              <a:rect l="l" t="t" r="r" b="b"/>
              <a:pathLst>
                <a:path w="2122285" h="471619">
                  <a:moveTo>
                    <a:pt x="0" y="471619"/>
                  </a:moveTo>
                  <a:lnTo>
                    <a:pt x="2122285" y="471619"/>
                  </a:lnTo>
                  <a:lnTo>
                    <a:pt x="2122285" y="0"/>
                  </a:lnTo>
                  <a:lnTo>
                    <a:pt x="0" y="0"/>
                  </a:lnTo>
                  <a:lnTo>
                    <a:pt x="0" y="471619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7"/>
            <p:cNvSpPr/>
            <p:nvPr/>
          </p:nvSpPr>
          <p:spPr>
            <a:xfrm>
              <a:off x="8274" y="12516"/>
              <a:ext cx="3342" cy="743"/>
            </a:xfrm>
            <a:custGeom>
              <a:avLst/>
              <a:gdLst/>
              <a:ahLst/>
              <a:cxnLst/>
              <a:rect l="l" t="t" r="r" b="b"/>
              <a:pathLst>
                <a:path w="2122285" h="471619">
                  <a:moveTo>
                    <a:pt x="0" y="0"/>
                  </a:moveTo>
                  <a:lnTo>
                    <a:pt x="2122285" y="0"/>
                  </a:lnTo>
                  <a:lnTo>
                    <a:pt x="2122285" y="471619"/>
                  </a:lnTo>
                  <a:lnTo>
                    <a:pt x="0" y="47161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8"/>
            <p:cNvSpPr/>
            <p:nvPr/>
          </p:nvSpPr>
          <p:spPr>
            <a:xfrm flipV="1">
              <a:off x="6690" y="8086"/>
              <a:ext cx="2579" cy="743"/>
            </a:xfrm>
            <a:custGeom>
              <a:avLst/>
              <a:gdLst/>
              <a:ahLst/>
              <a:cxnLst/>
              <a:rect l="l" t="t" r="r" b="b"/>
              <a:pathLst>
                <a:path w="1637549" h="471619">
                  <a:moveTo>
                    <a:pt x="0" y="471619"/>
                  </a:moveTo>
                  <a:lnTo>
                    <a:pt x="1637549" y="471619"/>
                  </a:lnTo>
                  <a:lnTo>
                    <a:pt x="1637549" y="0"/>
                  </a:lnTo>
                  <a:lnTo>
                    <a:pt x="0" y="0"/>
                  </a:lnTo>
                  <a:lnTo>
                    <a:pt x="0" y="471619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960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9"/>
            <p:cNvSpPr/>
            <p:nvPr/>
          </p:nvSpPr>
          <p:spPr>
            <a:xfrm flipH="1" flipV="1">
              <a:off x="17184" y="3106"/>
              <a:ext cx="3342" cy="743"/>
            </a:xfrm>
            <a:custGeom>
              <a:avLst/>
              <a:gdLst/>
              <a:ahLst/>
              <a:cxnLst/>
              <a:rect l="l" t="t" r="r" b="b"/>
              <a:pathLst>
                <a:path w="2122285" h="471619">
                  <a:moveTo>
                    <a:pt x="2122285" y="471619"/>
                  </a:moveTo>
                  <a:lnTo>
                    <a:pt x="0" y="471619"/>
                  </a:lnTo>
                  <a:lnTo>
                    <a:pt x="0" y="0"/>
                  </a:lnTo>
                  <a:lnTo>
                    <a:pt x="2122285" y="0"/>
                  </a:lnTo>
                  <a:lnTo>
                    <a:pt x="2122285" y="471619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0"/>
            <p:cNvSpPr/>
            <p:nvPr/>
          </p:nvSpPr>
          <p:spPr>
            <a:xfrm flipH="1">
              <a:off x="17184" y="12516"/>
              <a:ext cx="3342" cy="743"/>
            </a:xfrm>
            <a:custGeom>
              <a:avLst/>
              <a:gdLst/>
              <a:ahLst/>
              <a:cxnLst/>
              <a:rect l="l" t="t" r="r" b="b"/>
              <a:pathLst>
                <a:path w="2122285" h="471619">
                  <a:moveTo>
                    <a:pt x="2122285" y="0"/>
                  </a:moveTo>
                  <a:lnTo>
                    <a:pt x="0" y="0"/>
                  </a:lnTo>
                  <a:lnTo>
                    <a:pt x="0" y="471619"/>
                  </a:lnTo>
                  <a:lnTo>
                    <a:pt x="2122285" y="471619"/>
                  </a:lnTo>
                  <a:lnTo>
                    <a:pt x="2122285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1"/>
            <p:cNvSpPr/>
            <p:nvPr/>
          </p:nvSpPr>
          <p:spPr>
            <a:xfrm flipH="1" flipV="1">
              <a:off x="19503" y="8086"/>
              <a:ext cx="2579" cy="743"/>
            </a:xfrm>
            <a:custGeom>
              <a:avLst/>
              <a:gdLst/>
              <a:ahLst/>
              <a:cxnLst/>
              <a:rect l="l" t="t" r="r" b="b"/>
              <a:pathLst>
                <a:path w="1637549" h="471619">
                  <a:moveTo>
                    <a:pt x="1637549" y="471619"/>
                  </a:moveTo>
                  <a:lnTo>
                    <a:pt x="0" y="471619"/>
                  </a:lnTo>
                  <a:lnTo>
                    <a:pt x="0" y="0"/>
                  </a:lnTo>
                  <a:lnTo>
                    <a:pt x="1637549" y="0"/>
                  </a:lnTo>
                  <a:lnTo>
                    <a:pt x="1637549" y="471619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9601"/>
              </a:stretch>
            </a:blip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4"/>
            <p:cNvSpPr txBox="1"/>
            <p:nvPr/>
          </p:nvSpPr>
          <p:spPr>
            <a:xfrm>
              <a:off x="1609" y="2146"/>
              <a:ext cx="6602" cy="1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Cambria" panose="02040503050406030204" charset="0"/>
                  <a:ea typeface="Cambria" panose="02040503050406030204" charset="0"/>
                </a:rPr>
                <a:t>Advanced Satellite Launches</a:t>
              </a:r>
              <a:endParaRPr lang="en-US" sz="3600" dirty="0">
                <a:solidFill>
                  <a:srgbClr val="FFFFFF"/>
                </a:solidFill>
                <a:latin typeface="Cambria" panose="02040503050406030204" charset="0"/>
                <a:ea typeface="Cambria" panose="02040503050406030204" charset="0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052" y="12413"/>
              <a:ext cx="6104" cy="6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r">
                <a:lnSpc>
                  <a:spcPts val="30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Cambria" panose="02040503050406030204" charset="0"/>
                  <a:ea typeface="Cambria" panose="02040503050406030204" charset="0"/>
                </a:rPr>
                <a:t>Mars missions</a:t>
              </a:r>
              <a:endParaRPr lang="en-US" sz="3600" dirty="0">
                <a:solidFill>
                  <a:srgbClr val="FFFFFF"/>
                </a:solidFill>
                <a:latin typeface="Cambria" panose="02040503050406030204" charset="0"/>
                <a:ea typeface="Cambria" panose="02040503050406030204" charset="0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0680" y="2146"/>
              <a:ext cx="9453" cy="1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>
                <a:lnSpc>
                  <a:spcPts val="30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Cambria" panose="02040503050406030204" charset="0"/>
                  <a:ea typeface="Cambria" panose="02040503050406030204" charset="0"/>
                </a:rPr>
                <a:t>Quantum communication satellites</a:t>
              </a:r>
              <a:endParaRPr lang="en-US" sz="3600" dirty="0">
                <a:solidFill>
                  <a:srgbClr val="FFFFFF"/>
                </a:solidFill>
                <a:latin typeface="Cambria" panose="02040503050406030204" charset="0"/>
                <a:ea typeface="Cambria" panose="02040503050406030204" charset="0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1279" y="12317"/>
              <a:ext cx="8176" cy="1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>
                <a:lnSpc>
                  <a:spcPts val="30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Cambria" panose="02040503050406030204" charset="0"/>
                  <a:ea typeface="Cambria" panose="02040503050406030204" charset="0"/>
                </a:rPr>
                <a:t>Time delay integration sensors</a:t>
              </a:r>
              <a:endParaRPr lang="en-US" sz="3600" dirty="0">
                <a:solidFill>
                  <a:srgbClr val="FFFFFF"/>
                </a:solidFill>
                <a:latin typeface="Cambria" panose="02040503050406030204" charset="0"/>
                <a:ea typeface="Cambria" panose="02040503050406030204" charset="0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22686" y="7682"/>
              <a:ext cx="7447" cy="1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>
                <a:lnSpc>
                  <a:spcPts val="30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Cambria" panose="02040503050406030204" charset="0"/>
                  <a:ea typeface="Cambria" panose="02040503050406030204" charset="0"/>
                </a:rPr>
                <a:t>Space mining</a:t>
              </a:r>
              <a:r>
                <a:rPr lang="en-IN" altLang="en-US" sz="3600" dirty="0">
                  <a:solidFill>
                    <a:srgbClr val="FFFFFF"/>
                  </a:solidFill>
                  <a:latin typeface="Cambria" panose="02040503050406030204" charset="0"/>
                  <a:ea typeface="Cambria" panose="02040503050406030204" charset="0"/>
                </a:rPr>
                <a:t> and </a:t>
              </a:r>
              <a:r>
                <a:rPr lang="en-US" sz="3600" dirty="0">
                  <a:solidFill>
                    <a:srgbClr val="FFFFFF"/>
                  </a:solidFill>
                  <a:latin typeface="Cambria" panose="02040503050406030204" charset="0"/>
                  <a:ea typeface="Cambria" panose="02040503050406030204" charset="0"/>
                </a:rPr>
                <a:t>Space Archaeology</a:t>
              </a:r>
              <a:endParaRPr lang="en-US" sz="3600" dirty="0">
                <a:solidFill>
                  <a:srgbClr val="FFFFFF"/>
                </a:solidFill>
                <a:latin typeface="Cambria" panose="02040503050406030204" charset="0"/>
                <a:ea typeface="Cambria" panose="02040503050406030204" charset="0"/>
              </a:endParaRPr>
            </a:p>
          </p:txBody>
        </p:sp>
        <p:pic>
          <p:nvPicPr>
            <p:cNvPr id="38" name="Picture 3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849" y="1497"/>
              <a:ext cx="11813" cy="10609"/>
            </a:xfrm>
            <a:prstGeom prst="rect">
              <a:avLst/>
            </a:prstGeom>
          </p:spPr>
        </p:pic>
      </p:grpSp>
      <p:sp>
        <p:nvSpPr>
          <p:cNvPr id="3" name="Text Box 2"/>
          <p:cNvSpPr txBox="1"/>
          <p:nvPr/>
        </p:nvSpPr>
        <p:spPr>
          <a:xfrm>
            <a:off x="1905000" y="4856480"/>
            <a:ext cx="335032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mbria" panose="02040503050406030204" charset="0"/>
                <a:ea typeface="Cambria" panose="02040503050406030204" charset="0"/>
                <a:cs typeface="Calibri" panose="020F0502020204030204" charset="0"/>
              </a:rPr>
              <a:t>Space debris</a:t>
            </a:r>
            <a:endParaRPr lang="en-US" sz="3600" dirty="0">
              <a:solidFill>
                <a:schemeClr val="bg1"/>
              </a:solidFill>
              <a:latin typeface="Cambria" panose="02040503050406030204" charset="0"/>
              <a:ea typeface="Cambria" panose="02040503050406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638800" y="342900"/>
            <a:ext cx="7476490" cy="690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Future Goals</a:t>
            </a:r>
            <a:r>
              <a:rPr lang="en-IN" altLang="en-US" sz="40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And Advancements</a:t>
            </a:r>
            <a:endParaRPr lang="en-IN" altLang="en-US" sz="40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4999" b="-150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1329992" y="2943214"/>
            <a:ext cx="7810689" cy="7830264"/>
          </a:xfrm>
          <a:custGeom>
            <a:avLst/>
            <a:gdLst/>
            <a:ahLst/>
            <a:cxnLst/>
            <a:rect l="l" t="t" r="r" b="b"/>
            <a:pathLst>
              <a:path w="7810689" h="7830264">
                <a:moveTo>
                  <a:pt x="7810688" y="0"/>
                </a:moveTo>
                <a:lnTo>
                  <a:pt x="0" y="0"/>
                </a:lnTo>
                <a:lnTo>
                  <a:pt x="0" y="7830264"/>
                </a:lnTo>
                <a:lnTo>
                  <a:pt x="7810688" y="7830264"/>
                </a:lnTo>
                <a:lnTo>
                  <a:pt x="781068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876708" y="-456854"/>
            <a:ext cx="6347079" cy="8229600"/>
          </a:xfrm>
          <a:custGeom>
            <a:avLst/>
            <a:gdLst/>
            <a:ahLst/>
            <a:cxnLst/>
            <a:rect l="l" t="t" r="r" b="b"/>
            <a:pathLst>
              <a:path w="6347079" h="8229600">
                <a:moveTo>
                  <a:pt x="0" y="0"/>
                </a:moveTo>
                <a:lnTo>
                  <a:pt x="6347079" y="0"/>
                </a:lnTo>
                <a:lnTo>
                  <a:pt x="6347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6200" y="3314700"/>
            <a:ext cx="9485630" cy="29635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r">
              <a:lnSpc>
                <a:spcPts val="9435"/>
              </a:lnSpc>
            </a:pPr>
            <a:r>
              <a:rPr lang="en-IN" altLang="en-US" sz="9900">
                <a:solidFill>
                  <a:srgbClr val="FFFFFF"/>
                </a:solidFill>
                <a:latin typeface="Cambria" panose="02040503050406030204" charset="0"/>
                <a:cs typeface="Cambria" panose="02040503050406030204" charset="0"/>
              </a:rPr>
              <a:t>Thank You</a:t>
            </a:r>
            <a:endParaRPr lang="en-IN" altLang="en-US" sz="9900">
              <a:solidFill>
                <a:srgbClr val="FFFFFF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124200" y="4762500"/>
            <a:ext cx="687768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457200"/>
            <a:r>
              <a:rPr lang="en-IN" altLang="en-US" sz="4400">
                <a:solidFill>
                  <a:schemeClr val="bg1"/>
                </a:solidFill>
              </a:rPr>
              <a:t>From:</a:t>
            </a:r>
            <a:br>
              <a:rPr lang="en-IN" altLang="en-US" sz="4400">
                <a:solidFill>
                  <a:schemeClr val="bg1"/>
                </a:solidFill>
              </a:rPr>
            </a:br>
            <a:r>
              <a:rPr lang="en-IN" altLang="en-US" sz="4400">
                <a:solidFill>
                  <a:schemeClr val="bg1"/>
                </a:solidFill>
              </a:rPr>
              <a:t>	G. Pavani</a:t>
            </a:r>
            <a:br>
              <a:rPr lang="en-IN" altLang="en-US" sz="4400">
                <a:solidFill>
                  <a:schemeClr val="bg1"/>
                </a:solidFill>
              </a:rPr>
            </a:br>
            <a:r>
              <a:rPr lang="en-IN" altLang="en-US" sz="4400">
                <a:solidFill>
                  <a:schemeClr val="bg1"/>
                </a:solidFill>
              </a:rPr>
              <a:t>	P. Bindu</a:t>
            </a:r>
            <a:br>
              <a:rPr lang="en-IN" altLang="en-US" sz="4400">
                <a:solidFill>
                  <a:schemeClr val="bg1"/>
                </a:solidFill>
              </a:rPr>
            </a:br>
            <a:r>
              <a:rPr lang="en-IN" altLang="en-US" sz="4400">
                <a:solidFill>
                  <a:schemeClr val="bg1"/>
                </a:solidFill>
              </a:rPr>
              <a:t>	Ch. Sree Charan</a:t>
            </a:r>
            <a:br>
              <a:rPr lang="en-IN" altLang="en-US" sz="4400">
                <a:solidFill>
                  <a:schemeClr val="bg1"/>
                </a:solidFill>
              </a:rPr>
            </a:br>
            <a:endParaRPr lang="en-IN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WPS Presentation</Application>
  <PresentationFormat>Custom</PresentationFormat>
  <Paragraphs>51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SimSun</vt:lpstr>
      <vt:lpstr>Wingdings</vt:lpstr>
      <vt:lpstr>Cambria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Greetings Space Explorers!</dc:title>
  <dc:creator/>
  <cp:lastModifiedBy>Pavani Gudupu</cp:lastModifiedBy>
  <cp:revision>131</cp:revision>
  <dcterms:created xsi:type="dcterms:W3CDTF">2006-08-16T00:00:00Z</dcterms:created>
  <dcterms:modified xsi:type="dcterms:W3CDTF">2023-10-05T14:13:03Z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E7482FF770784A78829FAB192FF317E5_13</vt:lpwstr>
  </property>
  <property fmtid="{D5CDD505-2E9C-101B-9397-08002B2CF9AE}" pid="3" name="KSOProductBuildVer">
    <vt:lpwstr>1033-12.2.0.13215</vt:lpwstr>
  </property>
</Properties>
</file>